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57" r:id="rId2"/>
    <p:sldId id="295" r:id="rId3"/>
    <p:sldId id="375" r:id="rId4"/>
    <p:sldId id="433" r:id="rId5"/>
    <p:sldId id="380" r:id="rId6"/>
    <p:sldId id="432" r:id="rId7"/>
    <p:sldId id="381" r:id="rId8"/>
    <p:sldId id="434" r:id="rId9"/>
    <p:sldId id="428" r:id="rId10"/>
    <p:sldId id="435" r:id="rId11"/>
    <p:sldId id="436" r:id="rId12"/>
    <p:sldId id="437" r:id="rId13"/>
    <p:sldId id="438" r:id="rId14"/>
    <p:sldId id="430" r:id="rId15"/>
    <p:sldId id="440" r:id="rId16"/>
    <p:sldId id="444" r:id="rId17"/>
    <p:sldId id="441" r:id="rId18"/>
    <p:sldId id="451" r:id="rId19"/>
    <p:sldId id="448" r:id="rId20"/>
    <p:sldId id="449" r:id="rId21"/>
    <p:sldId id="450" r:id="rId22"/>
    <p:sldId id="439" r:id="rId23"/>
    <p:sldId id="431" r:id="rId24"/>
    <p:sldId id="445" r:id="rId25"/>
    <p:sldId id="446" r:id="rId26"/>
    <p:sldId id="447" r:id="rId27"/>
    <p:sldId id="413" r:id="rId28"/>
    <p:sldId id="424" r:id="rId29"/>
    <p:sldId id="272" r:id="rId30"/>
  </p:sldIdLst>
  <p:sldSz cx="24384000" cy="13716000"/>
  <p:notesSz cx="6858000" cy="9144000"/>
  <p:embeddedFontLst>
    <p:embeddedFont>
      <p:font typeface="Google Sans" panose="020B0604020202020204" charset="0"/>
      <p:regular r:id="rId32"/>
      <p:bold r:id="rId33"/>
      <p:italic r:id="rId34"/>
      <p:boldItalic r:id="rId35"/>
    </p:embeddedFont>
    <p:embeddedFont>
      <p:font typeface="Google Sans Text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BBC05"/>
    <a:srgbClr val="0AD23A"/>
    <a:srgbClr val="2B82FB"/>
    <a:srgbClr val="EA4335"/>
    <a:srgbClr val="FFF7E1"/>
    <a:srgbClr val="34A853"/>
    <a:srgbClr val="BCE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8" autoAdjust="0"/>
    <p:restoredTop sz="94660"/>
  </p:normalViewPr>
  <p:slideViewPr>
    <p:cSldViewPr snapToGrid="0">
      <p:cViewPr>
        <p:scale>
          <a:sx n="50" d="100"/>
          <a:sy n="50" d="100"/>
        </p:scale>
        <p:origin x="150" y="36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53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52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01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854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983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8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4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81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038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67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9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733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610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10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35DCAC7A-DE3D-59B9-E080-73E2711A8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930A2350-EA21-5C2B-1B30-49A7E32A5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E459CF08-2184-2990-22FA-8A606C0B1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25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78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239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406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260FD71E-1F1E-7E24-DF01-F27A33A2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54FE8D09-FD22-5B3C-E705-802BB89D76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0E7531CC-1F1C-07A6-8694-2128F846E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902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7075A52-0291-0FC2-F57D-ABC9F279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B0F8B4E9-5F55-41BE-90BE-E846575BDE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31A244D1-5A52-2B4E-4FEC-A51DDF4B5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08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5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83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083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78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35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3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9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epmind.google/technologies/imagen-3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google/technologies/veo/https:/deepmind.google/technologies/ve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STiwari/PaliGemma" TargetMode="External"/><Relationship Id="rId3" Type="http://schemas.openxmlformats.org/officeDocument/2006/relationships/hyperlink" Target="https://huggingface.co/blog/vlms" TargetMode="External"/><Relationship Id="rId7" Type="http://schemas.openxmlformats.org/officeDocument/2006/relationships/hyperlink" Target="https://huggingface.co/spaces/big-vision/paligemm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oogle-gemini/gemma-cookbook" TargetMode="External"/><Relationship Id="rId5" Type="http://schemas.openxmlformats.org/officeDocument/2006/relationships/hyperlink" Target="https://ai.google.dev/gemma/docs/paligemma" TargetMode="External"/><Relationship Id="rId4" Type="http://schemas.openxmlformats.org/officeDocument/2006/relationships/hyperlink" Target="https://ai.google.dev/gemma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02667" y="4730381"/>
            <a:ext cx="13736759" cy="214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B82FB"/>
                </a:solidFill>
              </a:rPr>
              <a:t>Vision Language Models &amp; PaliGemma</a:t>
            </a:r>
            <a:endParaRPr sz="6000" dirty="0">
              <a:solidFill>
                <a:srgbClr val="2B82F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3FDC1-3239-DD98-215E-6859B6BAE08F}"/>
              </a:ext>
            </a:extLst>
          </p:cNvPr>
          <p:cNvSpPr/>
          <p:nvPr/>
        </p:nvSpPr>
        <p:spPr>
          <a:xfrm>
            <a:off x="18131885" y="2971800"/>
            <a:ext cx="6252115" cy="10744200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3D4F7C79-3FC4-2600-82F7-FBA7C04E62F4}"/>
              </a:ext>
            </a:extLst>
          </p:cNvPr>
          <p:cNvSpPr txBox="1">
            <a:spLocks/>
          </p:cNvSpPr>
          <p:nvPr/>
        </p:nvSpPr>
        <p:spPr>
          <a:xfrm>
            <a:off x="18131884" y="12337326"/>
            <a:ext cx="8522615" cy="196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2200" b="1" dirty="0">
                <a:solidFill>
                  <a:schemeClr val="bg1"/>
                </a:solidFill>
              </a:rPr>
              <a:t>Nitin Tiwari</a:t>
            </a:r>
          </a:p>
          <a:p>
            <a:r>
              <a:rPr lang="en-US" sz="2200" dirty="0">
                <a:solidFill>
                  <a:schemeClr val="bg1"/>
                </a:solidFill>
              </a:rPr>
              <a:t>Google Developer Expert – Machine Learning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Software Engineer @ LTIMindtree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24BF18-3669-EA31-262D-6DD430D9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884" y="2971800"/>
            <a:ext cx="6252115" cy="936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A6A57A-CCB0-1C06-4676-F20CE95BE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89" y="8985619"/>
            <a:ext cx="5130211" cy="1277484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9745E05-4E4F-9BB5-32D6-C8EAD5D41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682" y="5990931"/>
            <a:ext cx="2994688" cy="29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83887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52395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is an open Vision Language Model from Google with just 3B parameters designed to perform a variety of tasks such as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captioning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segmentation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question &amp; answering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optical character recognition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more.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Inspired by PaLI-3, PaliGemma uses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SigLIP (Sigmoid Loss for Language Image Pre-Training)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as the image decoder and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Gemma 2B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the underlying language model.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9CC3D3-BD9E-78AA-3BF1-EF8F800F70EF}"/>
              </a:ext>
            </a:extLst>
          </p:cNvPr>
          <p:cNvSpPr/>
          <p:nvPr/>
        </p:nvSpPr>
        <p:spPr>
          <a:xfrm>
            <a:off x="3206542" y="9763586"/>
            <a:ext cx="3367667" cy="1819500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SigLIP</a:t>
            </a:r>
            <a:br>
              <a:rPr lang="en-US" sz="3600" b="1" dirty="0"/>
            </a:br>
            <a:r>
              <a:rPr lang="en-US" sz="3200" dirty="0"/>
              <a:t>(image encoder)</a:t>
            </a:r>
            <a:endParaRPr lang="en-IN" sz="36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F62A01-DA15-E552-AB74-7E479E89979C}"/>
              </a:ext>
            </a:extLst>
          </p:cNvPr>
          <p:cNvSpPr/>
          <p:nvPr/>
        </p:nvSpPr>
        <p:spPr>
          <a:xfrm>
            <a:off x="10138061" y="9793113"/>
            <a:ext cx="3367667" cy="1819500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Gemma 2B</a:t>
            </a:r>
            <a:br>
              <a:rPr lang="en-US" sz="3600" b="1" dirty="0"/>
            </a:br>
            <a:r>
              <a:rPr lang="en-US" sz="3200" dirty="0"/>
              <a:t>(text decoder)</a:t>
            </a:r>
            <a:endParaRPr lang="en-IN" sz="3600" b="1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485516D-A78A-3125-AB10-8C988DD44E01}"/>
              </a:ext>
            </a:extLst>
          </p:cNvPr>
          <p:cNvSpPr/>
          <p:nvPr/>
        </p:nvSpPr>
        <p:spPr>
          <a:xfrm flipH="1">
            <a:off x="9515481" y="7147931"/>
            <a:ext cx="3367666" cy="2035106"/>
          </a:xfrm>
          <a:prstGeom prst="wedgeEllipseCallout">
            <a:avLst/>
          </a:prstGeom>
          <a:solidFill>
            <a:srgbClr val="FFF7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I’ll handle the text part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BAF7CC29-7480-4BBE-4EAE-18E91C17FA4C}"/>
              </a:ext>
            </a:extLst>
          </p:cNvPr>
          <p:cNvSpPr/>
          <p:nvPr/>
        </p:nvSpPr>
        <p:spPr>
          <a:xfrm>
            <a:off x="3958215" y="7147931"/>
            <a:ext cx="3367666" cy="2035106"/>
          </a:xfrm>
          <a:prstGeom prst="wedgeEllipseCallout">
            <a:avLst/>
          </a:prstGeom>
          <a:solidFill>
            <a:srgbClr val="FFF7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I’ll handle the vision capabilities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E8B20-C2A8-6499-6061-751617AC852D}"/>
              </a:ext>
            </a:extLst>
          </p:cNvPr>
          <p:cNvSpPr txBox="1"/>
          <p:nvPr/>
        </p:nvSpPr>
        <p:spPr>
          <a:xfrm>
            <a:off x="8178813" y="9950061"/>
            <a:ext cx="864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+</a:t>
            </a:r>
            <a:endParaRPr lang="en-IN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6F092-ECBF-D82C-E19E-8FDF5E49ECFB}"/>
              </a:ext>
            </a:extLst>
          </p:cNvPr>
          <p:cNvSpPr txBox="1"/>
          <p:nvPr/>
        </p:nvSpPr>
        <p:spPr>
          <a:xfrm>
            <a:off x="14677730" y="9950061"/>
            <a:ext cx="864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=</a:t>
            </a:r>
            <a:endParaRPr lang="en-IN" sz="8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ED9845-E97D-198C-C593-5B54B02F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247" y="10034594"/>
            <a:ext cx="5130211" cy="127748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0532ED-717D-6892-D008-23BDC4AB7AED}"/>
              </a:ext>
            </a:extLst>
          </p:cNvPr>
          <p:cNvSpPr/>
          <p:nvPr/>
        </p:nvSpPr>
        <p:spPr>
          <a:xfrm>
            <a:off x="2034540" y="6646126"/>
            <a:ext cx="19866455" cy="5545923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25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1428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is available in different variants:</a:t>
            </a:r>
          </a:p>
          <a:p>
            <a:pPr marL="571500" indent="-571500" algn="just">
              <a:buSzPct val="75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Pre-trained model: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general purpose base model trained for a variety of tasks.</a:t>
            </a:r>
          </a:p>
          <a:p>
            <a:pPr marL="571500" indent="-571500" algn="just">
              <a:buSzPct val="75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Fine-tuned model: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Customized/fine-tuned for doing specific tasks.</a:t>
            </a:r>
          </a:p>
          <a:p>
            <a:pPr marL="571500" indent="-571500" algn="just">
              <a:buSzPct val="75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Mixed model: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mixture of PT and FT PaliGemma models.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comes in 3 resolutions – 224x224, 448x448 and 896x896.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75000"/>
              <a:buNone/>
            </a:pPr>
            <a:r>
              <a:rPr lang="en-US" sz="54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But… when do we need a fine-tuned model?</a:t>
            </a:r>
            <a:b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900" dirty="0">
                <a:latin typeface="Calibri" panose="020F0502020204030204" pitchFamily="34" charset="0"/>
                <a:cs typeface="Calibri" panose="020F0502020204030204" pitchFamily="34" charset="0"/>
              </a:rPr>
              <a:t>🤔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2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When do we need to fine-tune?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1428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Prompt: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 car										        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297B9B-4CE9-0770-FE02-78732736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601" y="3230852"/>
            <a:ext cx="9341391" cy="548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7408AB-609C-362A-C2E2-BD63997C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15" y="3230853"/>
            <a:ext cx="9341390" cy="5485971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301125-0807-2171-BE03-8DC4527EF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113" y="7147931"/>
            <a:ext cx="2709108" cy="26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1094C-6993-2E34-D5A6-37CF3BF1BE03}"/>
              </a:ext>
            </a:extLst>
          </p:cNvPr>
          <p:cNvSpPr txBox="1"/>
          <p:nvPr/>
        </p:nvSpPr>
        <p:spPr>
          <a:xfrm>
            <a:off x="890495" y="10485147"/>
            <a:ext cx="218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models are suited best for general purpose tasks. As long as the pre-trained model works well, there’s no need to fine-tune it.</a:t>
            </a:r>
            <a:endParaRPr lang="en-IN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5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When do we need to fine-tune?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1428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Prompt: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Detect </a:t>
            </a:r>
            <a:r>
              <a:rPr lang="en-US" dirty="0">
                <a:solidFill>
                  <a:srgbClr val="EA43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car 										     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408AB-609C-362A-C2E2-BD63997C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15" y="3299433"/>
            <a:ext cx="9341390" cy="5485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45136E-C85E-6137-354B-07AC3D2EE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93" y="3299432"/>
            <a:ext cx="9304762" cy="5485971"/>
          </a:xfrm>
          <a:prstGeom prst="rect">
            <a:avLst/>
          </a:prstGeom>
        </p:spPr>
      </p:pic>
      <p:pic>
        <p:nvPicPr>
          <p:cNvPr id="3078" name="Picture 6" descr="Red X PNG Transparent Images - PNG All">
            <a:extLst>
              <a:ext uri="{FF2B5EF4-FFF2-40B4-BE49-F238E27FC236}">
                <a16:creationId xmlns:a16="http://schemas.microsoft.com/office/drawing/2014/main" id="{75F4B220-87AD-E109-D615-053D6491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880" y="7568353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C0BD4-0881-0A8C-56E6-4A60EF43C57A}"/>
              </a:ext>
            </a:extLst>
          </p:cNvPr>
          <p:cNvSpPr txBox="1"/>
          <p:nvPr/>
        </p:nvSpPr>
        <p:spPr>
          <a:xfrm>
            <a:off x="890495" y="10863386"/>
            <a:ext cx="2320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 has failed to detect red cars specifically. So, we need to fine-tune it for this specific task.</a:t>
            </a:r>
            <a:endParaRPr lang="en-IN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045962" y="6214996"/>
            <a:ext cx="13281917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Examples of PaliGemma</a:t>
            </a:r>
            <a:br>
              <a:rPr lang="en-US" sz="7200" dirty="0">
                <a:solidFill>
                  <a:srgbClr val="2B82FB"/>
                </a:solidFill>
              </a:rPr>
            </a:br>
            <a:br>
              <a:rPr lang="en-US" sz="7200" dirty="0">
                <a:solidFill>
                  <a:srgbClr val="2B82FB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* All the images/videos used are real, and tested without editing. *</a:t>
            </a:r>
            <a:endParaRPr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9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Visual Question &amp; Answering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2870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an image, PaliGemma can answer questions based on it.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FB2F2-15D5-D333-6A9A-45F577B2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94" y="3855761"/>
            <a:ext cx="12848755" cy="552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677DE3-4DCD-56E4-EDCF-41812E1E091A}"/>
              </a:ext>
            </a:extLst>
          </p:cNvPr>
          <p:cNvSpPr txBox="1"/>
          <p:nvPr/>
        </p:nvSpPr>
        <p:spPr>
          <a:xfrm>
            <a:off x="8138788" y="2727846"/>
            <a:ext cx="974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is present in this image?</a:t>
            </a:r>
            <a:endParaRPr lang="en-IN" sz="4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70A9B-5412-0E7D-3668-4430BE106503}"/>
              </a:ext>
            </a:extLst>
          </p:cNvPr>
          <p:cNvSpPr txBox="1"/>
          <p:nvPr/>
        </p:nvSpPr>
        <p:spPr>
          <a:xfrm>
            <a:off x="9130446" y="9742297"/>
            <a:ext cx="974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Response: </a:t>
            </a:r>
            <a:r>
              <a:rPr lang="en-US" sz="4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Cloud Platform</a:t>
            </a:r>
            <a:endParaRPr lang="en-IN" sz="4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8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Zero-shot Object Detection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158575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is capable of zero-shot object detection, meaning, without training the model on specific datasets, it can detect objects with just a text prompt.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preview">
            <a:extLst>
              <a:ext uri="{FF2B5EF4-FFF2-40B4-BE49-F238E27FC236}">
                <a16:creationId xmlns:a16="http://schemas.microsoft.com/office/drawing/2014/main" id="{4ACC2A5D-06C5-B79D-864A-C87F990D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99" y="3313895"/>
            <a:ext cx="15989903" cy="90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7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Instance Segmentation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158575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can also segment objects in images and videos merely using a text prompt.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No alt text provided for this image">
            <a:extLst>
              <a:ext uri="{FF2B5EF4-FFF2-40B4-BE49-F238E27FC236}">
                <a16:creationId xmlns:a16="http://schemas.microsoft.com/office/drawing/2014/main" id="{1BD4C63E-1EDE-85A9-F09D-0E907B5D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547308"/>
            <a:ext cx="16628924" cy="93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834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How does it work?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158575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8960049-8E45-9698-72BA-480B6EE20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05" y="1346683"/>
            <a:ext cx="9070737" cy="52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2B617E-A82F-ED36-C6D3-F1D28E192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887" y="8527349"/>
            <a:ext cx="5130211" cy="12774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994008D-CDF5-E95B-0F63-D7B6FAC0B1FB}"/>
              </a:ext>
            </a:extLst>
          </p:cNvPr>
          <p:cNvSpPr/>
          <p:nvPr/>
        </p:nvSpPr>
        <p:spPr>
          <a:xfrm>
            <a:off x="1620949" y="6638251"/>
            <a:ext cx="9080493" cy="909750"/>
          </a:xfrm>
          <a:prstGeom prst="rect">
            <a:avLst/>
          </a:prstGeom>
          <a:solidFill>
            <a:schemeClr val="bg1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Prompt: Segment person, mug, book</a:t>
            </a:r>
            <a:endParaRPr lang="en-IN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514E00-E772-29E4-5FF7-902C6615298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161196" y="7548001"/>
            <a:ext cx="0" cy="909750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CEABAF5-E5BE-8649-0FC6-3FE692180F5A}"/>
              </a:ext>
            </a:extLst>
          </p:cNvPr>
          <p:cNvSpPr/>
          <p:nvPr/>
        </p:nvSpPr>
        <p:spPr>
          <a:xfrm>
            <a:off x="3315409" y="8565351"/>
            <a:ext cx="5330689" cy="127748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46741C-B2D5-72C5-AE37-BB9D61AE3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2145" y="1372308"/>
            <a:ext cx="9445501" cy="524364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F89D32-28E2-775C-9F15-2CAF7666C4E3}"/>
              </a:ext>
            </a:extLst>
          </p:cNvPr>
          <p:cNvCxnSpPr/>
          <p:nvPr/>
        </p:nvCxnSpPr>
        <p:spPr>
          <a:xfrm flipH="1">
            <a:off x="6161195" y="9898232"/>
            <a:ext cx="2" cy="808483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1CBAD8-3552-5842-3FF0-0D0EB3529B38}"/>
              </a:ext>
            </a:extLst>
          </p:cNvPr>
          <p:cNvSpPr/>
          <p:nvPr/>
        </p:nvSpPr>
        <p:spPr>
          <a:xfrm>
            <a:off x="1024357" y="10757348"/>
            <a:ext cx="10797538" cy="660898"/>
          </a:xfrm>
          <a:prstGeom prst="roundRect">
            <a:avLst/>
          </a:prstGeom>
          <a:solidFill>
            <a:srgbClr val="0AD23A"/>
          </a:solidFill>
          <a:ln>
            <a:solidFill>
              <a:srgbClr val="0AD2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&lt;loc100&gt;&lt;loc200&gt;&lt;loc300&gt;&lt;loc400&gt;&lt;seg058&gt;&lt;seg071&gt; … person</a:t>
            </a:r>
            <a:endParaRPr lang="en-IN" sz="27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C5351C2-A881-396A-5ED9-A3731052D0BA}"/>
              </a:ext>
            </a:extLst>
          </p:cNvPr>
          <p:cNvSpPr/>
          <p:nvPr/>
        </p:nvSpPr>
        <p:spPr>
          <a:xfrm>
            <a:off x="1024357" y="11573873"/>
            <a:ext cx="10797538" cy="660898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&lt;loc50&gt;&lt;loc80&gt;&lt;loc120&gt;&lt;loc400&gt;&lt;seg064&gt;&lt;seg082&gt; … book</a:t>
            </a:r>
            <a:endParaRPr lang="en-IN" sz="27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8971C62C-F306-0514-522D-28069A04CE22}"/>
              </a:ext>
            </a:extLst>
          </p:cNvPr>
          <p:cNvCxnSpPr>
            <a:cxnSpLocks/>
          </p:cNvCxnSpPr>
          <p:nvPr/>
        </p:nvCxnSpPr>
        <p:spPr>
          <a:xfrm flipV="1">
            <a:off x="12222145" y="9411629"/>
            <a:ext cx="5374479" cy="2606723"/>
          </a:xfrm>
          <a:prstGeom prst="curvedConnector3">
            <a:avLst>
              <a:gd name="adj1" fmla="val 50000"/>
            </a:avLst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DAC346-12BB-E6B3-D596-88D3B61B66CF}"/>
              </a:ext>
            </a:extLst>
          </p:cNvPr>
          <p:cNvSpPr txBox="1"/>
          <p:nvPr/>
        </p:nvSpPr>
        <p:spPr>
          <a:xfrm>
            <a:off x="12852039" y="10691638"/>
            <a:ext cx="818288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output from PaliGemma model and draw segmentation mask on the input image.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0BF26-4D5A-98DF-7E3C-06C6FC43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295" y="6967811"/>
            <a:ext cx="60960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E9EC89B-AE32-2810-D6DF-F1230EA378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996243" y="7015574"/>
            <a:ext cx="1714372" cy="1125377"/>
          </a:xfrm>
          <a:prstGeom prst="curvedConnector3">
            <a:avLst/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0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614117" y="68580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&lt;PaliGemma&gt;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1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 at LTIMindtree</a:t>
            </a:r>
          </a:p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Developer Expert in Machine Learning</a:t>
            </a:r>
          </a:p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speaker; 30+ talks across India and South East Asia</a:t>
            </a:r>
          </a:p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Contributor to Google Dev Library</a:t>
            </a:r>
          </a:p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Love writing blogs on AI/ML</a:t>
            </a:r>
          </a:p>
          <a:p>
            <a:pPr lvl="0" algn="just"/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82600" algn="just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54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3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88780"/>
            <a:ext cx="22603010" cy="1342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Import libraries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Load pre-trained PaliGemma model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b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 input image and text prompt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Pass the input to PaliGemma model</a:t>
            </a: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6A751-2C66-CEBA-CA34-72016662EF5D}"/>
              </a:ext>
            </a:extLst>
          </p:cNvPr>
          <p:cNvSpPr/>
          <p:nvPr/>
        </p:nvSpPr>
        <p:spPr>
          <a:xfrm>
            <a:off x="890495" y="1165709"/>
            <a:ext cx="17373600" cy="12935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from transformers import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AutoTokenizer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PaliGemmaForConditionalGeneration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PaliGemmaProcessor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</a:t>
            </a:r>
          </a:p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import torch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9C056A-1922-CE56-B33C-29A3AA069B64}"/>
              </a:ext>
            </a:extLst>
          </p:cNvPr>
          <p:cNvSpPr/>
          <p:nvPr/>
        </p:nvSpPr>
        <p:spPr>
          <a:xfrm>
            <a:off x="890495" y="3636450"/>
            <a:ext cx="17373600" cy="23629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device =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torch.device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("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 if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torch.cuda.is_available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() else "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cpu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 </a:t>
            </a:r>
          </a:p>
          <a:p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model_id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= "google/paligemma-3b-mix-448" </a:t>
            </a:r>
          </a:p>
          <a:p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 =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PaliGemmaForConditionalGeneration.from_pretrained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model_id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torch_dtype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=torch.bfloat16) processor =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PaliGemmaProcessor.from_pretrained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model_id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38FC62-B348-AE67-7AB6-7BF7B3E7B5FF}"/>
              </a:ext>
            </a:extLst>
          </p:cNvPr>
          <p:cNvSpPr/>
          <p:nvPr/>
        </p:nvSpPr>
        <p:spPr>
          <a:xfrm>
            <a:off x="890495" y="7268072"/>
            <a:ext cx="17373600" cy="12068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= 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Image.open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(‘image.jpg’)</a:t>
            </a:r>
          </a:p>
          <a:p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prompt = ‘’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detect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person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’’ </a:t>
            </a:r>
            <a:endParaRPr lang="en-IN" sz="3000" dirty="0">
              <a:solidFill>
                <a:schemeClr val="bg1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135461-FF73-8DC1-6E0E-0CBFC62EE5A0}"/>
              </a:ext>
            </a:extLst>
          </p:cNvPr>
          <p:cNvSpPr/>
          <p:nvPr/>
        </p:nvSpPr>
        <p:spPr>
          <a:xfrm>
            <a:off x="890495" y="9520577"/>
            <a:ext cx="17373600" cy="24112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inputs = processor(text=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images=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padding="longest",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do_convert_rgb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=True,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return_tensors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="pt").to("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</a:t>
            </a:r>
          </a:p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model.to(device)</a:t>
            </a:r>
          </a:p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inputs = inputs.to(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dtype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model.dtype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704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88780"/>
            <a:ext cx="22603010" cy="1342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Get output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model response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6A751-2C66-CEBA-CA34-72016662EF5D}"/>
              </a:ext>
            </a:extLst>
          </p:cNvPr>
          <p:cNvSpPr/>
          <p:nvPr/>
        </p:nvSpPr>
        <p:spPr>
          <a:xfrm>
            <a:off x="890495" y="1165709"/>
            <a:ext cx="17373600" cy="2871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with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torch.no_grad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(): </a:t>
            </a:r>
          </a:p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output =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model.generate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(**inputs,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max_length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=496) </a:t>
            </a:r>
          </a:p>
          <a:p>
            <a:endParaRPr lang="en-IN" sz="2800" dirty="0">
              <a:solidFill>
                <a:schemeClr val="bg1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paligemma_response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=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processor.decode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(output[0],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skip_special_tokens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=True)[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len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):].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lstrip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("\n") print(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paligemma_response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38FC62-B348-AE67-7AB6-7BF7B3E7B5FF}"/>
              </a:ext>
            </a:extLst>
          </p:cNvPr>
          <p:cNvSpPr/>
          <p:nvPr/>
        </p:nvSpPr>
        <p:spPr>
          <a:xfrm>
            <a:off x="890495" y="5350063"/>
            <a:ext cx="17373600" cy="2871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>
                <a:solidFill>
                  <a:srgbClr val="FBBC05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# Parse the </a:t>
            </a:r>
            <a:r>
              <a:rPr lang="fr-FR" sz="3000" dirty="0" err="1">
                <a:solidFill>
                  <a:srgbClr val="FBBC05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</a:t>
            </a:r>
            <a:r>
              <a:rPr lang="fr-FR" sz="3000" dirty="0">
                <a:solidFill>
                  <a:srgbClr val="FBBC05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model response as per need.</a:t>
            </a:r>
          </a:p>
          <a:p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def 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parse_response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paligemma_response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):</a:t>
            </a:r>
          </a:p>
          <a:p>
            <a:r>
              <a:rPr lang="fr-FR" sz="3000" dirty="0">
                <a:solidFill>
                  <a:srgbClr val="FFF7E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   …..</a:t>
            </a:r>
          </a:p>
          <a:p>
            <a:r>
              <a:rPr lang="fr-FR" sz="3000" dirty="0">
                <a:solidFill>
                  <a:srgbClr val="FFF7E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   …..</a:t>
            </a:r>
          </a:p>
          <a:p>
            <a:r>
              <a:rPr lang="fr-FR" sz="3000" dirty="0">
                <a:solidFill>
                  <a:srgbClr val="FFF7E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   …..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6BE6C9E-AD3B-EDA4-D3F5-A59E007C6FF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11338521" y="6459869"/>
            <a:ext cx="2201040" cy="572349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8B64AE6-5425-6F00-A5D2-6CED6E79F7A0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5748976" y="6564618"/>
            <a:ext cx="2171842" cy="548479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203FA-0944-AF81-D942-30E99F1071CC}"/>
              </a:ext>
            </a:extLst>
          </p:cNvPr>
          <p:cNvSpPr/>
          <p:nvPr/>
        </p:nvSpPr>
        <p:spPr>
          <a:xfrm>
            <a:off x="2542478" y="10392937"/>
            <a:ext cx="3100039" cy="1271239"/>
          </a:xfrm>
          <a:prstGeom prst="roundRect">
            <a:avLst/>
          </a:prstGeom>
          <a:solidFill>
            <a:srgbClr val="FBBC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 Question &amp; Answering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B29EF0-6CF0-E6D7-76D9-BCE0465D666E}"/>
              </a:ext>
            </a:extLst>
          </p:cNvPr>
          <p:cNvSpPr/>
          <p:nvPr/>
        </p:nvSpPr>
        <p:spPr>
          <a:xfrm>
            <a:off x="6179234" y="10392936"/>
            <a:ext cx="3100039" cy="1271239"/>
          </a:xfrm>
          <a:prstGeom prst="roundRect">
            <a:avLst/>
          </a:prstGeom>
          <a:solidFill>
            <a:srgbClr val="34A8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Object Detection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508E3F-7B06-EACE-501F-D14ABBE4DA9E}"/>
              </a:ext>
            </a:extLst>
          </p:cNvPr>
          <p:cNvSpPr/>
          <p:nvPr/>
        </p:nvSpPr>
        <p:spPr>
          <a:xfrm>
            <a:off x="10114012" y="10392935"/>
            <a:ext cx="3100039" cy="1271239"/>
          </a:xfrm>
          <a:prstGeom prst="roundRect">
            <a:avLst/>
          </a:prstGeom>
          <a:solidFill>
            <a:srgbClr val="EA43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Instance Segmentation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989F2B-FDE3-9C4D-662D-D8502052C019}"/>
              </a:ext>
            </a:extLst>
          </p:cNvPr>
          <p:cNvSpPr/>
          <p:nvPr/>
        </p:nvSpPr>
        <p:spPr>
          <a:xfrm>
            <a:off x="13750767" y="10422135"/>
            <a:ext cx="3100039" cy="12712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Captioning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D2E5B7C-EDF9-92DA-17AD-18ED2DB4F6FD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rot="5400000">
            <a:off x="7567355" y="8382995"/>
            <a:ext cx="2171841" cy="184804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321E3615-7163-67EB-E8C3-C11ADFA88312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16200000" flipH="1">
            <a:off x="9534743" y="8263646"/>
            <a:ext cx="2171840" cy="2086737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5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Activity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28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766D95D-4CBE-F460-750A-42B910B5F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661799EB-7B40-B12D-2C6D-3E43C673C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600" y="34847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Activity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D626C1A2-72C4-778F-EF33-04DAC8339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0598" y="1409690"/>
            <a:ext cx="22603010" cy="11057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80000"/>
              <a:buNone/>
            </a:pPr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1: </a:t>
            </a: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Scan the following QR code.</a:t>
            </a:r>
          </a:p>
          <a:p>
            <a:pPr marL="0" indent="0" algn="just">
              <a:buSzPct val="80000"/>
              <a:buNone/>
            </a:pPr>
            <a:endParaRPr lang="en-US" dirty="0">
              <a:solidFill>
                <a:schemeClr val="tx1"/>
              </a:solidFill>
              <a:latin typeface="Google Sans Text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dirty="0">
              <a:solidFill>
                <a:schemeClr val="tx1"/>
              </a:solidFill>
              <a:latin typeface="Google Sans Text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dirty="0">
              <a:solidFill>
                <a:schemeClr val="tx1"/>
              </a:solidFill>
              <a:latin typeface="Google Sans Text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dirty="0">
              <a:solidFill>
                <a:schemeClr val="tx1"/>
              </a:solidFill>
              <a:latin typeface="Google Sans Text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5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br>
              <a:rPr lang="en-US" sz="35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35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2: </a:t>
            </a:r>
            <a:r>
              <a:rPr lang="en-US" sz="35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Upload an image, give a text prompt and try it yourself.</a:t>
            </a:r>
          </a:p>
          <a:p>
            <a:pPr marL="0" indent="0" algn="just">
              <a:buSzPct val="80000"/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0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5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35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3: </a:t>
            </a:r>
            <a:r>
              <a:rPr lang="en-US" sz="35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Take a screenshot of the results.</a:t>
            </a:r>
          </a:p>
          <a:p>
            <a:pPr marL="0" indent="0" algn="just">
              <a:buSzPct val="80000"/>
              <a:buNone/>
            </a:pPr>
            <a:endParaRPr lang="en-IN" sz="35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35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4: </a:t>
            </a:r>
            <a:r>
              <a:rPr lang="en-US" sz="35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Share it on Twitter (X) with the hashtags </a:t>
            </a:r>
            <a:r>
              <a:rPr lang="en-US" sz="35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#GoogleIOExtended #PaliGemma</a:t>
            </a:r>
            <a:r>
              <a:rPr lang="en-US" sz="3500" dirty="0">
                <a:solidFill>
                  <a:srgbClr val="C0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35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and mention </a:t>
            </a:r>
            <a:r>
              <a:rPr lang="en-US" sz="35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@NSTiwari21 @GdgPrayagraj</a:t>
            </a:r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4" descr="Overview of (GCP) Google Cloud Platform Services">
            <a:extLst>
              <a:ext uri="{FF2B5EF4-FFF2-40B4-BE49-F238E27FC236}">
                <a16:creationId xmlns:a16="http://schemas.microsoft.com/office/drawing/2014/main" id="{A7FAB35A-7487-F2D6-B26F-F6E1A63AD5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C04355-C4DC-5007-26D5-9FDA2DFBB8D3}"/>
              </a:ext>
            </a:extLst>
          </p:cNvPr>
          <p:cNvSpPr/>
          <p:nvPr/>
        </p:nvSpPr>
        <p:spPr>
          <a:xfrm>
            <a:off x="1320838" y="8054044"/>
            <a:ext cx="4337314" cy="951571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Google Sans" panose="020B0604020202020204"/>
                <a:ea typeface="Google Sans" panose="020B0604020202020204"/>
                <a:cs typeface="Google Sans" panose="020B0604020202020204"/>
              </a:rPr>
              <a:t>E.g. Detect person</a:t>
            </a:r>
            <a:endParaRPr lang="en-IN" sz="3600" dirty="0">
              <a:solidFill>
                <a:schemeClr val="bg2">
                  <a:lumMod val="25000"/>
                </a:schemeClr>
              </a:solidFill>
              <a:latin typeface="Google Sans" panose="020B0604020202020204"/>
              <a:ea typeface="Google Sans" panose="020B0604020202020204"/>
              <a:cs typeface="Google Sans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01CF6-DC03-7DAF-1384-7BFD4D82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98" y="2211751"/>
            <a:ext cx="3610479" cy="356761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6E1AD7-224A-DE67-4AEA-CF9FCD1604FD}"/>
              </a:ext>
            </a:extLst>
          </p:cNvPr>
          <p:cNvSpPr/>
          <p:nvPr/>
        </p:nvSpPr>
        <p:spPr>
          <a:xfrm>
            <a:off x="6341839" y="8056318"/>
            <a:ext cx="4095703" cy="951571"/>
          </a:xfrm>
          <a:prstGeom prst="roundRect">
            <a:avLst/>
          </a:prstGeom>
          <a:solidFill>
            <a:srgbClr val="0AD23A"/>
          </a:solidFill>
          <a:ln>
            <a:solidFill>
              <a:srgbClr val="0AD2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Google Sans" panose="020B0604020202020204"/>
                <a:ea typeface="Google Sans" panose="020B0604020202020204"/>
                <a:cs typeface="Google Sans" panose="020B0604020202020204"/>
              </a:rPr>
              <a:t>E.g. Segment car</a:t>
            </a:r>
            <a:endParaRPr lang="en-IN" sz="3600" dirty="0">
              <a:solidFill>
                <a:schemeClr val="bg2">
                  <a:lumMod val="25000"/>
                </a:schemeClr>
              </a:solidFill>
              <a:latin typeface="Google Sans" panose="020B0604020202020204"/>
              <a:ea typeface="Google Sans" panose="020B0604020202020204"/>
              <a:cs typeface="Google Sans" panose="020B060402020202020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C06C39-BCD3-8EEF-C672-3447A73392E9}"/>
              </a:ext>
            </a:extLst>
          </p:cNvPr>
          <p:cNvSpPr/>
          <p:nvPr/>
        </p:nvSpPr>
        <p:spPr>
          <a:xfrm>
            <a:off x="11194223" y="8054043"/>
            <a:ext cx="5504474" cy="951571"/>
          </a:xfrm>
          <a:prstGeom prst="round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Google Sans" panose="020B0604020202020204"/>
                <a:ea typeface="Google Sans" panose="020B0604020202020204"/>
                <a:cs typeface="Google Sans" panose="020B0604020202020204"/>
              </a:rPr>
              <a:t>E.g. Describe this image</a:t>
            </a:r>
            <a:endParaRPr lang="en-IN" sz="3600" dirty="0">
              <a:solidFill>
                <a:schemeClr val="bg2">
                  <a:lumMod val="25000"/>
                </a:schemeClr>
              </a:solidFill>
              <a:latin typeface="Google Sans" panose="020B0604020202020204"/>
              <a:ea typeface="Google Sans" panose="020B0604020202020204"/>
              <a:cs typeface="Google Sans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D108-5DA5-1C76-130F-BE08367C6F87}"/>
              </a:ext>
            </a:extLst>
          </p:cNvPr>
          <p:cNvSpPr txBox="1"/>
          <p:nvPr/>
        </p:nvSpPr>
        <p:spPr>
          <a:xfrm>
            <a:off x="1351412" y="5821048"/>
            <a:ext cx="13002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2B82FB"/>
                </a:solidFill>
              </a:rPr>
              <a:t>https://huggingface.co/spaces/big-vision/paligemma</a:t>
            </a:r>
          </a:p>
        </p:txBody>
      </p:sp>
    </p:spTree>
    <p:extLst>
      <p:ext uri="{BB962C8B-B14F-4D97-AF65-F5344CB8AC3E}">
        <p14:creationId xmlns:p14="http://schemas.microsoft.com/office/powerpoint/2010/main" val="253366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Imagen 3 &amp; Veo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Imagen 3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604624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text-to-image model that can generate high quality, photorealistic images with an incredible level of detailing.</a:t>
            </a: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Imagen 3 is available in </a:t>
            </a: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ImageFX</a:t>
            </a: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as a limited preview; to be released on Vertex AI soon.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07256-536D-4908-F216-1E566ABDD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597" y="4490838"/>
            <a:ext cx="10996705" cy="6079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F9CF8-1A54-6247-CFFD-F63441C27B48}"/>
              </a:ext>
            </a:extLst>
          </p:cNvPr>
          <p:cNvSpPr txBox="1"/>
          <p:nvPr/>
        </p:nvSpPr>
        <p:spPr>
          <a:xfrm>
            <a:off x="6607353" y="10660634"/>
            <a:ext cx="12409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A photo of a man with short hair and beard smiling at the camera. The background is blurry and it shows trees and buildings in light colors. </a:t>
            </a:r>
            <a:endParaRPr lang="en-IN" sz="2800" i="1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FBEB2-A474-328F-C7E0-71D5DC6E3F74}"/>
              </a:ext>
            </a:extLst>
          </p:cNvPr>
          <p:cNvSpPr txBox="1"/>
          <p:nvPr/>
        </p:nvSpPr>
        <p:spPr>
          <a:xfrm>
            <a:off x="16823473" y="12179435"/>
            <a:ext cx="7560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Image source: </a:t>
            </a:r>
            <a:r>
              <a:rPr lang="en-US" sz="2000" dirty="0">
                <a:solidFill>
                  <a:srgbClr val="2B82F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https://deepmind.google/technologies/imagen-3/</a:t>
            </a:r>
            <a:endParaRPr lang="en-US" sz="20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24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Veo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604624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video generation model that can generate high quality HD (1080p) videos up to 1 minute in different cinematic and visual styles and shots.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Veo is available in </a:t>
            </a:r>
            <a:r>
              <a:rPr lang="en-US" sz="3200" dirty="0" err="1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VideoFX</a:t>
            </a: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as a limited preview.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FBEB2-A474-328F-C7E0-71D5DC6E3F74}"/>
              </a:ext>
            </a:extLst>
          </p:cNvPr>
          <p:cNvSpPr txBox="1"/>
          <p:nvPr/>
        </p:nvSpPr>
        <p:spPr>
          <a:xfrm>
            <a:off x="12712389" y="12111376"/>
            <a:ext cx="11508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Source: </a:t>
            </a:r>
            <a:r>
              <a:rPr lang="en-US" sz="2000" dirty="0">
                <a:solidFill>
                  <a:srgbClr val="2B82F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https://deepmind.google/technologies/veo/https://deepmind.google/technologies/veo/</a:t>
            </a:r>
            <a:endParaRPr lang="en-US" sz="2000" dirty="0">
              <a:solidFill>
                <a:srgbClr val="2B82FB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2" name="AutoShape 2" descr="veo.mp4 [optimize output image]">
            <a:extLst>
              <a:ext uri="{FF2B5EF4-FFF2-40B4-BE49-F238E27FC236}">
                <a16:creationId xmlns:a16="http://schemas.microsoft.com/office/drawing/2014/main" id="{15D7252C-E1DF-2A09-8739-D127B8389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944E2-8331-2D1A-511F-0D492AF46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534596"/>
            <a:ext cx="12186424" cy="68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61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06EB66A4-F139-1B15-0038-DF9AD58E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A05B5A9-5BA8-6DDC-4C6D-74B8CB83B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Resources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15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F9BA11D5-C327-431B-A88F-73D77AE2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5DC40AE5-4B0B-88D0-717E-5A0B96136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B82FB"/>
                </a:solidFill>
              </a:rPr>
              <a:t>Resources</a:t>
            </a:r>
            <a:endParaRPr sz="5400" dirty="0">
              <a:solidFill>
                <a:srgbClr val="2B82FB"/>
              </a:solidFill>
            </a:endParaRPr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7A7581BC-15AF-A237-8AA8-2E3AA3720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2" y="1813918"/>
            <a:ext cx="22603010" cy="10993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 Language Models: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https://huggingface.co/blog/vlms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</a:t>
            </a: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Gemma official documentation: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https://ai.google.dev/gemma/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official documentation: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https://ai.google.dev/gemma/docs/paligemma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Gemma Cookbook: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https://github.com/google-gemini/gemma-cookbook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Hugging Face Spaces by Big Vision: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https://huggingface.co/spaces/big-vision/paligemma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Get started with PaliGemma Colab notebook examples: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https://github.com/NSTiwari/PaliGemma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/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 algn="just"/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5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94459-109B-97DD-757E-CD40985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599" y="5593309"/>
            <a:ext cx="6337687" cy="5848417"/>
          </a:xfrm>
          <a:prstGeom prst="rect">
            <a:avLst/>
          </a:prstGeom>
        </p:spPr>
      </p:pic>
      <p:pic>
        <p:nvPicPr>
          <p:cNvPr id="7" name="Picture 2" descr="Github Logo - Free social media icons">
            <a:extLst>
              <a:ext uri="{FF2B5EF4-FFF2-40B4-BE49-F238E27FC236}">
                <a16:creationId xmlns:a16="http://schemas.microsoft.com/office/drawing/2014/main" id="{5816C7AE-76B1-34B5-3196-F137FF1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10254411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dium - Free social media icons">
            <a:extLst>
              <a:ext uri="{FF2B5EF4-FFF2-40B4-BE49-F238E27FC236}">
                <a16:creationId xmlns:a16="http://schemas.microsoft.com/office/drawing/2014/main" id="{A7FBD6EB-03DE-21C9-36EE-C25B8169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3" y="7704309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96F85-7ED2-FE27-F35B-806C6B9E5BCE}"/>
              </a:ext>
            </a:extLst>
          </p:cNvPr>
          <p:cNvSpPr/>
          <p:nvPr/>
        </p:nvSpPr>
        <p:spPr>
          <a:xfrm>
            <a:off x="4762487" y="10421279"/>
            <a:ext cx="441198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58CCD0-E861-89C0-C657-86029B06A768}"/>
              </a:ext>
            </a:extLst>
          </p:cNvPr>
          <p:cNvSpPr/>
          <p:nvPr/>
        </p:nvSpPr>
        <p:spPr>
          <a:xfrm>
            <a:off x="4700436" y="7894700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9E21FA-9818-D599-CA16-B00A4520E4F7}"/>
              </a:ext>
            </a:extLst>
          </p:cNvPr>
          <p:cNvSpPr/>
          <p:nvPr/>
        </p:nvSpPr>
        <p:spPr>
          <a:xfrm>
            <a:off x="4762487" y="9140335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8AAC5-856D-611F-1E8F-1EBD6F31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04" y="8977239"/>
            <a:ext cx="1101663" cy="1088310"/>
          </a:xfrm>
          <a:prstGeom prst="rect">
            <a:avLst/>
          </a:prstGeom>
        </p:spPr>
      </p:pic>
      <p:pic>
        <p:nvPicPr>
          <p:cNvPr id="1026" name="Picture 2" descr="App, b/w, linkedin, logo, media, popular, social icon - Free download">
            <a:extLst>
              <a:ext uri="{FF2B5EF4-FFF2-40B4-BE49-F238E27FC236}">
                <a16:creationId xmlns:a16="http://schemas.microsoft.com/office/drawing/2014/main" id="{42F03B3D-33B0-ACDF-3F44-B6D04681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99" y="6399153"/>
            <a:ext cx="1136067" cy="11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327618-5081-A9BB-7DB6-38236FCC7261}"/>
              </a:ext>
            </a:extLst>
          </p:cNvPr>
          <p:cNvSpPr/>
          <p:nvPr/>
        </p:nvSpPr>
        <p:spPr>
          <a:xfrm>
            <a:off x="4762487" y="6539648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linkedin.com/in/</a:t>
            </a:r>
            <a:r>
              <a:rPr lang="en-US" sz="32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tiwari-nitin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Content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648368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Introduction to Vision Language Models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Architecture of VLMs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What is PaliGemma?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Examples of PaliGemma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Imagen 3 &amp; Veo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Resources for you to get started</a:t>
            </a:r>
            <a:endParaRPr lang="en-US" sz="54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2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11723" y="6858000"/>
            <a:ext cx="12287100" cy="1214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Vision Language Models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34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Vision Language Models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700434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Vision Language Models are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multimodal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models that learn from images and text, generating text outputs from image and text inputs.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They excel in zero-shot capabilities, generalization, and various tasks like image recognition, question answering, and document understanding.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These models can also capture spatial properties and output bounding boxes or segmentation masks for specific subjects.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4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81459" y="414421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Vision Language Models</a:t>
            </a:r>
            <a:endParaRPr sz="5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2F6A0-A973-4E18-32BE-741DA357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46" y="1576851"/>
            <a:ext cx="16333507" cy="1024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5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948366" y="525933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Architecture of VLMs</a:t>
            </a:r>
            <a:endParaRPr sz="5400" dirty="0"/>
          </a:p>
        </p:txBody>
      </p:sp>
      <p:pic>
        <p:nvPicPr>
          <p:cNvPr id="3074" name="Picture 2" descr="Photos icon PNG and SVG Vector Free Download">
            <a:extLst>
              <a:ext uri="{FF2B5EF4-FFF2-40B4-BE49-F238E27FC236}">
                <a16:creationId xmlns:a16="http://schemas.microsoft.com/office/drawing/2014/main" id="{84E5E736-33F1-794D-845A-EDE7D306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70" y="10132767"/>
            <a:ext cx="2263060" cy="18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8046E5-6C00-9B9E-5158-F47F56C12A85}"/>
              </a:ext>
            </a:extLst>
          </p:cNvPr>
          <p:cNvSpPr/>
          <p:nvPr/>
        </p:nvSpPr>
        <p:spPr>
          <a:xfrm>
            <a:off x="4341544" y="7681067"/>
            <a:ext cx="3256156" cy="906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Encoder</a:t>
            </a:r>
            <a:endParaRPr lang="en-IN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15446-7D1F-9956-8DF3-88F6E138102C}"/>
              </a:ext>
            </a:extLst>
          </p:cNvPr>
          <p:cNvCxnSpPr/>
          <p:nvPr/>
        </p:nvCxnSpPr>
        <p:spPr>
          <a:xfrm flipV="1">
            <a:off x="5746601" y="8587776"/>
            <a:ext cx="0" cy="12475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6DA9FF-88FF-3845-5A94-D8EA56203CD7}"/>
              </a:ext>
            </a:extLst>
          </p:cNvPr>
          <p:cNvSpPr/>
          <p:nvPr/>
        </p:nvSpPr>
        <p:spPr>
          <a:xfrm>
            <a:off x="4341544" y="5466218"/>
            <a:ext cx="3256156" cy="1285567"/>
          </a:xfrm>
          <a:prstGeom prst="roundRect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Projector</a:t>
            </a: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C51A27-38CD-79CB-C7C1-866D979D2BEA}"/>
              </a:ext>
            </a:extLst>
          </p:cNvPr>
          <p:cNvSpPr/>
          <p:nvPr/>
        </p:nvSpPr>
        <p:spPr>
          <a:xfrm>
            <a:off x="4341544" y="3622169"/>
            <a:ext cx="7181384" cy="906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Decoder</a:t>
            </a:r>
            <a:endParaRPr lang="en-IN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19A7D3-1BCF-85A8-417E-E571B15FBB60}"/>
              </a:ext>
            </a:extLst>
          </p:cNvPr>
          <p:cNvCxnSpPr/>
          <p:nvPr/>
        </p:nvCxnSpPr>
        <p:spPr>
          <a:xfrm flipV="1">
            <a:off x="5768900" y="6743727"/>
            <a:ext cx="0" cy="937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DF9F2C-B5DC-FD70-53AD-29595411F863}"/>
              </a:ext>
            </a:extLst>
          </p:cNvPr>
          <p:cNvCxnSpPr/>
          <p:nvPr/>
        </p:nvCxnSpPr>
        <p:spPr>
          <a:xfrm flipV="1">
            <a:off x="5765189" y="4528878"/>
            <a:ext cx="0" cy="937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FBCEDF-C956-B4BF-147A-8442764C226C}"/>
              </a:ext>
            </a:extLst>
          </p:cNvPr>
          <p:cNvCxnSpPr>
            <a:cxnSpLocks/>
          </p:cNvCxnSpPr>
          <p:nvPr/>
        </p:nvCxnSpPr>
        <p:spPr>
          <a:xfrm flipV="1">
            <a:off x="9906000" y="4528878"/>
            <a:ext cx="3725" cy="15373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9D74A5-FBC6-1525-E3C3-53444B821C21}"/>
              </a:ext>
            </a:extLst>
          </p:cNvPr>
          <p:cNvSpPr txBox="1"/>
          <p:nvPr/>
        </p:nvSpPr>
        <p:spPr>
          <a:xfrm>
            <a:off x="8742554" y="6316292"/>
            <a:ext cx="247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Prompt</a:t>
            </a:r>
            <a:endParaRPr lang="en-IN" sz="3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6CF8E5-A0E1-D1CE-3F03-D4BDB567F079}"/>
              </a:ext>
            </a:extLst>
          </p:cNvPr>
          <p:cNvCxnSpPr/>
          <p:nvPr/>
        </p:nvCxnSpPr>
        <p:spPr>
          <a:xfrm flipV="1">
            <a:off x="8080918" y="2684829"/>
            <a:ext cx="0" cy="937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8C2699-3C03-E49E-440F-2F12F8CB8304}"/>
              </a:ext>
            </a:extLst>
          </p:cNvPr>
          <p:cNvSpPr txBox="1"/>
          <p:nvPr/>
        </p:nvSpPr>
        <p:spPr>
          <a:xfrm>
            <a:off x="7092176" y="1967750"/>
            <a:ext cx="247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Output</a:t>
            </a:r>
            <a:endParaRPr lang="en-IN" sz="3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87766F2-1370-29F0-C767-E1055A9450DE}"/>
              </a:ext>
            </a:extLst>
          </p:cNvPr>
          <p:cNvSpPr/>
          <p:nvPr/>
        </p:nvSpPr>
        <p:spPr>
          <a:xfrm>
            <a:off x="2891884" y="3051420"/>
            <a:ext cx="9300116" cy="433225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A5517-E8AB-A347-9C1D-BF25FD7BDAAB}"/>
              </a:ext>
            </a:extLst>
          </p:cNvPr>
          <p:cNvSpPr/>
          <p:nvPr/>
        </p:nvSpPr>
        <p:spPr>
          <a:xfrm>
            <a:off x="8084637" y="10501650"/>
            <a:ext cx="498088" cy="496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B103B-5B1A-DF37-BBBE-2FD9ADFB7627}"/>
              </a:ext>
            </a:extLst>
          </p:cNvPr>
          <p:cNvSpPr txBox="1"/>
          <p:nvPr/>
        </p:nvSpPr>
        <p:spPr>
          <a:xfrm>
            <a:off x="8731405" y="10457742"/>
            <a:ext cx="619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Frozen (not trainable)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D43EB-78E9-0954-0448-5924106772A3}"/>
              </a:ext>
            </a:extLst>
          </p:cNvPr>
          <p:cNvSpPr/>
          <p:nvPr/>
        </p:nvSpPr>
        <p:spPr>
          <a:xfrm>
            <a:off x="8080918" y="11286480"/>
            <a:ext cx="498088" cy="496960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20E28-C515-A462-A932-7E0E9EF34638}"/>
              </a:ext>
            </a:extLst>
          </p:cNvPr>
          <p:cNvSpPr txBox="1"/>
          <p:nvPr/>
        </p:nvSpPr>
        <p:spPr>
          <a:xfrm>
            <a:off x="8731404" y="11242572"/>
            <a:ext cx="619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frozen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25E338-724A-CC7E-E304-0213FC0476E2}"/>
              </a:ext>
            </a:extLst>
          </p:cNvPr>
          <p:cNvCxnSpPr>
            <a:cxnSpLocks/>
          </p:cNvCxnSpPr>
          <p:nvPr/>
        </p:nvCxnSpPr>
        <p:spPr>
          <a:xfrm>
            <a:off x="12489366" y="5297570"/>
            <a:ext cx="1873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053EAE-E31B-134C-687A-28A51B66E13F}"/>
              </a:ext>
            </a:extLst>
          </p:cNvPr>
          <p:cNvSpPr/>
          <p:nvPr/>
        </p:nvSpPr>
        <p:spPr>
          <a:xfrm>
            <a:off x="15669322" y="2414772"/>
            <a:ext cx="7181384" cy="906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Decoder</a:t>
            </a:r>
            <a:endParaRPr lang="en-IN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357AF25-C941-279D-8610-451AC2BFAA18}"/>
              </a:ext>
            </a:extLst>
          </p:cNvPr>
          <p:cNvSpPr/>
          <p:nvPr/>
        </p:nvSpPr>
        <p:spPr>
          <a:xfrm>
            <a:off x="15629782" y="7491637"/>
            <a:ext cx="3256156" cy="1285567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Projector</a:t>
            </a: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2A16E-2B71-2E4C-21F5-3C2A169F4207}"/>
              </a:ext>
            </a:extLst>
          </p:cNvPr>
          <p:cNvSpPr txBox="1"/>
          <p:nvPr/>
        </p:nvSpPr>
        <p:spPr>
          <a:xfrm>
            <a:off x="14924050" y="4882305"/>
            <a:ext cx="867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Projected visual tokens + text embedded tokens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A40A57-0097-26DC-A043-6F9E7C6C30CC}"/>
              </a:ext>
            </a:extLst>
          </p:cNvPr>
          <p:cNvSpPr/>
          <p:nvPr/>
        </p:nvSpPr>
        <p:spPr>
          <a:xfrm>
            <a:off x="16013151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001CB68-B88E-2904-6D58-B02FDF3840B9}"/>
              </a:ext>
            </a:extLst>
          </p:cNvPr>
          <p:cNvSpPr/>
          <p:nvPr/>
        </p:nvSpPr>
        <p:spPr>
          <a:xfrm>
            <a:off x="16678507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C8C6BC-0E86-470E-75F9-A3323A8701F3}"/>
              </a:ext>
            </a:extLst>
          </p:cNvPr>
          <p:cNvSpPr/>
          <p:nvPr/>
        </p:nvSpPr>
        <p:spPr>
          <a:xfrm>
            <a:off x="17343863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AA6F62-E55B-3783-5DAB-EA0A1751901B}"/>
              </a:ext>
            </a:extLst>
          </p:cNvPr>
          <p:cNvSpPr/>
          <p:nvPr/>
        </p:nvSpPr>
        <p:spPr>
          <a:xfrm>
            <a:off x="18009219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D51279F-FD23-0A45-5F16-9CEE7518FD17}"/>
              </a:ext>
            </a:extLst>
          </p:cNvPr>
          <p:cNvSpPr/>
          <p:nvPr/>
        </p:nvSpPr>
        <p:spPr>
          <a:xfrm>
            <a:off x="20161404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6FB86B-5A8F-C946-9231-3BBE30374FD8}"/>
              </a:ext>
            </a:extLst>
          </p:cNvPr>
          <p:cNvSpPr/>
          <p:nvPr/>
        </p:nvSpPr>
        <p:spPr>
          <a:xfrm>
            <a:off x="20826760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66E7818-1768-BB72-05C2-F664D3352414}"/>
              </a:ext>
            </a:extLst>
          </p:cNvPr>
          <p:cNvSpPr/>
          <p:nvPr/>
        </p:nvSpPr>
        <p:spPr>
          <a:xfrm>
            <a:off x="21492116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852B225-F8F5-B190-41DF-CD5F535E78D5}"/>
              </a:ext>
            </a:extLst>
          </p:cNvPr>
          <p:cNvSpPr/>
          <p:nvPr/>
        </p:nvSpPr>
        <p:spPr>
          <a:xfrm>
            <a:off x="22157472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6096F2-C024-CABB-F560-AC0D4A84A66E}"/>
              </a:ext>
            </a:extLst>
          </p:cNvPr>
          <p:cNvCxnSpPr>
            <a:cxnSpLocks/>
          </p:cNvCxnSpPr>
          <p:nvPr/>
        </p:nvCxnSpPr>
        <p:spPr>
          <a:xfrm flipV="1">
            <a:off x="17305996" y="6201295"/>
            <a:ext cx="0" cy="1084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CE38BE-9DCA-1613-05B5-8DA5105FA4EA}"/>
              </a:ext>
            </a:extLst>
          </p:cNvPr>
          <p:cNvCxnSpPr>
            <a:cxnSpLocks/>
          </p:cNvCxnSpPr>
          <p:nvPr/>
        </p:nvCxnSpPr>
        <p:spPr>
          <a:xfrm flipV="1">
            <a:off x="21492116" y="6229897"/>
            <a:ext cx="0" cy="1084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83C6A0-E815-1A67-83C0-2F7D07A5C8B3}"/>
              </a:ext>
            </a:extLst>
          </p:cNvPr>
          <p:cNvSpPr txBox="1"/>
          <p:nvPr/>
        </p:nvSpPr>
        <p:spPr>
          <a:xfrm>
            <a:off x="20249639" y="7419177"/>
            <a:ext cx="247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Prompt</a:t>
            </a:r>
            <a:endParaRPr lang="en-IN" sz="32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0278E2-B43F-DD5D-D5A8-DB59F46200E3}"/>
              </a:ext>
            </a:extLst>
          </p:cNvPr>
          <p:cNvCxnSpPr>
            <a:cxnSpLocks/>
          </p:cNvCxnSpPr>
          <p:nvPr/>
        </p:nvCxnSpPr>
        <p:spPr>
          <a:xfrm flipV="1">
            <a:off x="19233298" y="3622169"/>
            <a:ext cx="0" cy="1084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832433-73F5-7DA7-2B3F-A8E0F3D35F2C}"/>
              </a:ext>
            </a:extLst>
          </p:cNvPr>
          <p:cNvSpPr txBox="1"/>
          <p:nvPr/>
        </p:nvSpPr>
        <p:spPr>
          <a:xfrm>
            <a:off x="7762369" y="7882570"/>
            <a:ext cx="474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{CLIP, SigLIP, etc.}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4" grpId="0"/>
      <p:bldP spid="16" grpId="0"/>
      <p:bldP spid="19" grpId="0" animBg="1"/>
      <p:bldP spid="20" grpId="0" animBg="1"/>
      <p:bldP spid="21" grpId="0"/>
      <p:bldP spid="22" grpId="0" animBg="1"/>
      <p:bldP spid="23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81459" y="414421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Example</a:t>
            </a:r>
            <a:endParaRPr sz="5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04ECFB-2D5C-ADCD-4812-E61121637E5F}"/>
              </a:ext>
            </a:extLst>
          </p:cNvPr>
          <p:cNvCxnSpPr/>
          <p:nvPr/>
        </p:nvCxnSpPr>
        <p:spPr>
          <a:xfrm>
            <a:off x="5664401" y="8444560"/>
            <a:ext cx="1451513" cy="6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apezoid 9">
            <a:extLst>
              <a:ext uri="{FF2B5EF4-FFF2-40B4-BE49-F238E27FC236}">
                <a16:creationId xmlns:a16="http://schemas.microsoft.com/office/drawing/2014/main" id="{F135DD48-955D-4FDC-8023-F0F1EE5E615E}"/>
              </a:ext>
            </a:extLst>
          </p:cNvPr>
          <p:cNvSpPr/>
          <p:nvPr/>
        </p:nvSpPr>
        <p:spPr>
          <a:xfrm rot="16200000" flipH="1" flipV="1">
            <a:off x="6621850" y="7547045"/>
            <a:ext cx="2921619" cy="1904070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2B82F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E33B5-734C-D595-C57A-C0D032FAC68B}"/>
              </a:ext>
            </a:extLst>
          </p:cNvPr>
          <p:cNvSpPr txBox="1"/>
          <p:nvPr/>
        </p:nvSpPr>
        <p:spPr>
          <a:xfrm>
            <a:off x="7290924" y="8011215"/>
            <a:ext cx="1583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Encoder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BC3D675B-48AB-BF14-FCE7-28CF5B571F25}"/>
              </a:ext>
            </a:extLst>
          </p:cNvPr>
          <p:cNvSpPr/>
          <p:nvPr/>
        </p:nvSpPr>
        <p:spPr>
          <a:xfrm rot="16200000" flipH="1" flipV="1">
            <a:off x="6607142" y="3835776"/>
            <a:ext cx="2921619" cy="1904070"/>
          </a:xfrm>
          <a:prstGeom prst="trapezoid">
            <a:avLst/>
          </a:prstGeom>
          <a:solidFill>
            <a:srgbClr val="FFF7E1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0F93-4B8D-928D-8CF6-D0DAC1388EF9}"/>
              </a:ext>
            </a:extLst>
          </p:cNvPr>
          <p:cNvSpPr txBox="1"/>
          <p:nvPr/>
        </p:nvSpPr>
        <p:spPr>
          <a:xfrm>
            <a:off x="7294336" y="4264404"/>
            <a:ext cx="1583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Encoder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D0E89A16-D29A-9535-BC2E-C2FD1AEBBC61}"/>
              </a:ext>
            </a:extLst>
          </p:cNvPr>
          <p:cNvSpPr/>
          <p:nvPr/>
        </p:nvSpPr>
        <p:spPr>
          <a:xfrm>
            <a:off x="2140615" y="3327001"/>
            <a:ext cx="3523786" cy="2417727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is this?</a:t>
            </a:r>
            <a:endParaRPr lang="en-IN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E5DE7C-D93A-F9DF-4DDE-C386F9CE5005}"/>
              </a:ext>
            </a:extLst>
          </p:cNvPr>
          <p:cNvCxnSpPr/>
          <p:nvPr/>
        </p:nvCxnSpPr>
        <p:spPr>
          <a:xfrm>
            <a:off x="5664402" y="4481347"/>
            <a:ext cx="1451513" cy="6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29D06-3CA2-881F-A5FB-0204229046A7}"/>
              </a:ext>
            </a:extLst>
          </p:cNvPr>
          <p:cNvSpPr/>
          <p:nvPr/>
        </p:nvSpPr>
        <p:spPr>
          <a:xfrm>
            <a:off x="11742070" y="5002517"/>
            <a:ext cx="825191" cy="682647"/>
          </a:xfrm>
          <a:prstGeom prst="rect">
            <a:avLst/>
          </a:prstGeom>
          <a:solidFill>
            <a:srgbClr val="FFF7E1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893F2-6E91-4BF1-80F6-6DF7793A2540}"/>
              </a:ext>
            </a:extLst>
          </p:cNvPr>
          <p:cNvSpPr/>
          <p:nvPr/>
        </p:nvSpPr>
        <p:spPr>
          <a:xfrm>
            <a:off x="12567261" y="5002516"/>
            <a:ext cx="825191" cy="682647"/>
          </a:xfrm>
          <a:prstGeom prst="rect">
            <a:avLst/>
          </a:prstGeom>
          <a:solidFill>
            <a:srgbClr val="FFF7E1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0986A-2F5D-A4C3-6AE0-122E4EA20AEA}"/>
              </a:ext>
            </a:extLst>
          </p:cNvPr>
          <p:cNvSpPr/>
          <p:nvPr/>
        </p:nvSpPr>
        <p:spPr>
          <a:xfrm>
            <a:off x="13388559" y="5002516"/>
            <a:ext cx="825191" cy="682647"/>
          </a:xfrm>
          <a:prstGeom prst="rect">
            <a:avLst/>
          </a:prstGeom>
          <a:solidFill>
            <a:srgbClr val="FFF7E1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601BC-4A68-2077-BD20-867DBB821959}"/>
              </a:ext>
            </a:extLst>
          </p:cNvPr>
          <p:cNvSpPr/>
          <p:nvPr/>
        </p:nvSpPr>
        <p:spPr>
          <a:xfrm>
            <a:off x="14209857" y="5002516"/>
            <a:ext cx="825191" cy="682647"/>
          </a:xfrm>
          <a:prstGeom prst="rect">
            <a:avLst/>
          </a:prstGeom>
          <a:solidFill>
            <a:srgbClr val="FFF7E1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1828B-5A91-5317-3785-684B658EFDB8}"/>
              </a:ext>
            </a:extLst>
          </p:cNvPr>
          <p:cNvSpPr/>
          <p:nvPr/>
        </p:nvSpPr>
        <p:spPr>
          <a:xfrm>
            <a:off x="15027262" y="5002516"/>
            <a:ext cx="825191" cy="682647"/>
          </a:xfrm>
          <a:prstGeom prst="rect">
            <a:avLst/>
          </a:prstGeom>
          <a:solidFill>
            <a:srgbClr val="FFF7E1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ED3273-3BE5-3FFF-0EF9-12BAD84B243C}"/>
              </a:ext>
            </a:extLst>
          </p:cNvPr>
          <p:cNvCxnSpPr>
            <a:cxnSpLocks/>
          </p:cNvCxnSpPr>
          <p:nvPr/>
        </p:nvCxnSpPr>
        <p:spPr>
          <a:xfrm>
            <a:off x="9016985" y="4502301"/>
            <a:ext cx="64094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071886-CEF3-0E3C-0BC9-A3AFD83CAC41}"/>
              </a:ext>
            </a:extLst>
          </p:cNvPr>
          <p:cNvCxnSpPr>
            <a:cxnSpLocks/>
          </p:cNvCxnSpPr>
          <p:nvPr/>
        </p:nvCxnSpPr>
        <p:spPr>
          <a:xfrm>
            <a:off x="15402945" y="4511540"/>
            <a:ext cx="0" cy="467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5E3546-62FD-7766-3801-5AB289918FFF}"/>
              </a:ext>
            </a:extLst>
          </p:cNvPr>
          <p:cNvCxnSpPr>
            <a:cxnSpLocks/>
          </p:cNvCxnSpPr>
          <p:nvPr/>
        </p:nvCxnSpPr>
        <p:spPr>
          <a:xfrm>
            <a:off x="13787505" y="4511540"/>
            <a:ext cx="0" cy="467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A717B-A2AF-E1C9-E96F-BFBCA384C012}"/>
              </a:ext>
            </a:extLst>
          </p:cNvPr>
          <p:cNvCxnSpPr>
            <a:cxnSpLocks/>
          </p:cNvCxnSpPr>
          <p:nvPr/>
        </p:nvCxnSpPr>
        <p:spPr>
          <a:xfrm>
            <a:off x="12156825" y="4511540"/>
            <a:ext cx="0" cy="467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D7594A-BC71-7EA4-18CF-04075EA09A89}"/>
              </a:ext>
            </a:extLst>
          </p:cNvPr>
          <p:cNvCxnSpPr>
            <a:cxnSpLocks/>
          </p:cNvCxnSpPr>
          <p:nvPr/>
        </p:nvCxnSpPr>
        <p:spPr>
          <a:xfrm>
            <a:off x="13017885" y="4511540"/>
            <a:ext cx="0" cy="467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FDA0AC6-A0D4-AF40-A935-B63645432EA3}"/>
              </a:ext>
            </a:extLst>
          </p:cNvPr>
          <p:cNvSpPr/>
          <p:nvPr/>
        </p:nvSpPr>
        <p:spPr>
          <a:xfrm>
            <a:off x="10459726" y="6749024"/>
            <a:ext cx="825191" cy="682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endParaRPr lang="en-IN" sz="3200" baseline="-25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19F039-EBEA-BD35-ED47-38A959DFD1FA}"/>
              </a:ext>
            </a:extLst>
          </p:cNvPr>
          <p:cNvSpPr/>
          <p:nvPr/>
        </p:nvSpPr>
        <p:spPr>
          <a:xfrm>
            <a:off x="11763814" y="6742501"/>
            <a:ext cx="825191" cy="689170"/>
          </a:xfrm>
          <a:prstGeom prst="rect">
            <a:avLst/>
          </a:prstGeom>
          <a:solidFill>
            <a:srgbClr val="BCEAC8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3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endParaRPr lang="en-IN" sz="3200" baseline="-250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F1F9C2-915F-ABDD-31D9-D334F6AF58EE}"/>
              </a:ext>
            </a:extLst>
          </p:cNvPr>
          <p:cNvSpPr/>
          <p:nvPr/>
        </p:nvSpPr>
        <p:spPr>
          <a:xfrm>
            <a:off x="13414196" y="6742501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932B0C-9002-4CE3-C181-D485F17F09A9}"/>
              </a:ext>
            </a:extLst>
          </p:cNvPr>
          <p:cNvSpPr/>
          <p:nvPr/>
        </p:nvSpPr>
        <p:spPr>
          <a:xfrm>
            <a:off x="14220729" y="6738386"/>
            <a:ext cx="825191" cy="693285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05CB16-1BF3-CF0A-B882-CB9C847DFFE5}"/>
              </a:ext>
            </a:extLst>
          </p:cNvPr>
          <p:cNvSpPr/>
          <p:nvPr/>
        </p:nvSpPr>
        <p:spPr>
          <a:xfrm>
            <a:off x="15027262" y="6738386"/>
            <a:ext cx="825191" cy="693285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1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31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1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endParaRPr lang="en-IN" sz="31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478489-D99B-53A6-856C-3B2086080184}"/>
              </a:ext>
            </a:extLst>
          </p:cNvPr>
          <p:cNvSpPr/>
          <p:nvPr/>
        </p:nvSpPr>
        <p:spPr>
          <a:xfrm>
            <a:off x="12589005" y="6742501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8A1C97-7B14-74DA-C83B-F03C3367E1F8}"/>
              </a:ext>
            </a:extLst>
          </p:cNvPr>
          <p:cNvSpPr/>
          <p:nvPr/>
        </p:nvSpPr>
        <p:spPr>
          <a:xfrm>
            <a:off x="11763814" y="7425152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AE01A5-48FB-B092-564F-EEEA929E91EF}"/>
              </a:ext>
            </a:extLst>
          </p:cNvPr>
          <p:cNvSpPr/>
          <p:nvPr/>
        </p:nvSpPr>
        <p:spPr>
          <a:xfrm>
            <a:off x="13414196" y="7425152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6D572F-EDDF-7164-09EC-E2FF87979B49}"/>
              </a:ext>
            </a:extLst>
          </p:cNvPr>
          <p:cNvSpPr/>
          <p:nvPr/>
        </p:nvSpPr>
        <p:spPr>
          <a:xfrm>
            <a:off x="14220729" y="7421037"/>
            <a:ext cx="825191" cy="693285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6B28EC-28A5-84D5-6A00-B292A8791C31}"/>
              </a:ext>
            </a:extLst>
          </p:cNvPr>
          <p:cNvSpPr/>
          <p:nvPr/>
        </p:nvSpPr>
        <p:spPr>
          <a:xfrm>
            <a:off x="15027262" y="7421037"/>
            <a:ext cx="825191" cy="693285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0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3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0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endParaRPr lang="en-IN" sz="30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306DF-329E-8CED-41F1-BE815F6EE685}"/>
              </a:ext>
            </a:extLst>
          </p:cNvPr>
          <p:cNvSpPr/>
          <p:nvPr/>
        </p:nvSpPr>
        <p:spPr>
          <a:xfrm>
            <a:off x="12589005" y="7425152"/>
            <a:ext cx="825191" cy="689170"/>
          </a:xfrm>
          <a:prstGeom prst="rect">
            <a:avLst/>
          </a:prstGeom>
          <a:solidFill>
            <a:srgbClr val="BCEAC8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3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endParaRPr lang="en-IN" sz="3200" baseline="-250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70C406-61E1-CB89-27DF-FF0020DA10B8}"/>
              </a:ext>
            </a:extLst>
          </p:cNvPr>
          <p:cNvSpPr/>
          <p:nvPr/>
        </p:nvSpPr>
        <p:spPr>
          <a:xfrm>
            <a:off x="11763814" y="8114322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3FA5E1-09A3-6BE9-ECBA-669AE18D0ACC}"/>
              </a:ext>
            </a:extLst>
          </p:cNvPr>
          <p:cNvSpPr/>
          <p:nvPr/>
        </p:nvSpPr>
        <p:spPr>
          <a:xfrm>
            <a:off x="13414196" y="8114322"/>
            <a:ext cx="825191" cy="689170"/>
          </a:xfrm>
          <a:prstGeom prst="rect">
            <a:avLst/>
          </a:prstGeom>
          <a:solidFill>
            <a:srgbClr val="BCEAC8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3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endParaRPr lang="en-IN" sz="3200" baseline="-250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40DAEC-1D1E-167B-1EAB-2F20A909BCA2}"/>
              </a:ext>
            </a:extLst>
          </p:cNvPr>
          <p:cNvSpPr/>
          <p:nvPr/>
        </p:nvSpPr>
        <p:spPr>
          <a:xfrm>
            <a:off x="14220729" y="8110207"/>
            <a:ext cx="825191" cy="693285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CCE136-8650-FFC4-97C6-3B50353BDB27}"/>
              </a:ext>
            </a:extLst>
          </p:cNvPr>
          <p:cNvSpPr/>
          <p:nvPr/>
        </p:nvSpPr>
        <p:spPr>
          <a:xfrm>
            <a:off x="15027262" y="8110207"/>
            <a:ext cx="825191" cy="693285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0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3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0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endParaRPr lang="en-IN" sz="30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214F78-9895-21DD-42F1-13DFDC7631F9}"/>
              </a:ext>
            </a:extLst>
          </p:cNvPr>
          <p:cNvSpPr/>
          <p:nvPr/>
        </p:nvSpPr>
        <p:spPr>
          <a:xfrm>
            <a:off x="12589005" y="8114322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2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1FBC40-A8FB-BA91-7B19-E5F094407780}"/>
              </a:ext>
            </a:extLst>
          </p:cNvPr>
          <p:cNvSpPr/>
          <p:nvPr/>
        </p:nvSpPr>
        <p:spPr>
          <a:xfrm>
            <a:off x="11763814" y="8803492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EE70CC-9725-38D7-3AA6-67B8C86D49F3}"/>
              </a:ext>
            </a:extLst>
          </p:cNvPr>
          <p:cNvSpPr/>
          <p:nvPr/>
        </p:nvSpPr>
        <p:spPr>
          <a:xfrm>
            <a:off x="13414196" y="8803492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E79D25-87F7-BAC8-263A-F5F3EA79D60A}"/>
              </a:ext>
            </a:extLst>
          </p:cNvPr>
          <p:cNvSpPr/>
          <p:nvPr/>
        </p:nvSpPr>
        <p:spPr>
          <a:xfrm>
            <a:off x="14220729" y="8799377"/>
            <a:ext cx="825191" cy="693285"/>
          </a:xfrm>
          <a:prstGeom prst="rect">
            <a:avLst/>
          </a:prstGeom>
          <a:solidFill>
            <a:srgbClr val="BCEAC8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DC660C3-5955-C1A9-1820-1607C12CBA6F}"/>
              </a:ext>
            </a:extLst>
          </p:cNvPr>
          <p:cNvSpPr/>
          <p:nvPr/>
        </p:nvSpPr>
        <p:spPr>
          <a:xfrm>
            <a:off x="15027262" y="8799377"/>
            <a:ext cx="825191" cy="693285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448732-3F50-EE5E-8717-C73D0E74B98B}"/>
              </a:ext>
            </a:extLst>
          </p:cNvPr>
          <p:cNvSpPr/>
          <p:nvPr/>
        </p:nvSpPr>
        <p:spPr>
          <a:xfrm>
            <a:off x="12589005" y="8803492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EEC62DEA-29D0-B691-E36E-AF17CFC5CFCC}"/>
              </a:ext>
            </a:extLst>
          </p:cNvPr>
          <p:cNvSpPr/>
          <p:nvPr/>
        </p:nvSpPr>
        <p:spPr>
          <a:xfrm>
            <a:off x="11763814" y="9488547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1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31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1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endParaRPr lang="en-IN" sz="31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097" name="Rectangle 4096">
            <a:extLst>
              <a:ext uri="{FF2B5EF4-FFF2-40B4-BE49-F238E27FC236}">
                <a16:creationId xmlns:a16="http://schemas.microsoft.com/office/drawing/2014/main" id="{35493914-21F5-6309-95CB-5773F9122F68}"/>
              </a:ext>
            </a:extLst>
          </p:cNvPr>
          <p:cNvSpPr/>
          <p:nvPr/>
        </p:nvSpPr>
        <p:spPr>
          <a:xfrm>
            <a:off x="13414196" y="9488547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0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3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0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endParaRPr lang="en-IN" sz="30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4E812DCA-C990-DB4D-C115-3A4AF83AB27F}"/>
              </a:ext>
            </a:extLst>
          </p:cNvPr>
          <p:cNvSpPr/>
          <p:nvPr/>
        </p:nvSpPr>
        <p:spPr>
          <a:xfrm>
            <a:off x="14220729" y="9484432"/>
            <a:ext cx="825191" cy="693285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1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00" name="Rectangle 4099">
            <a:extLst>
              <a:ext uri="{FF2B5EF4-FFF2-40B4-BE49-F238E27FC236}">
                <a16:creationId xmlns:a16="http://schemas.microsoft.com/office/drawing/2014/main" id="{CCA9CB2A-C613-1007-B659-0FB0B6F970F1}"/>
              </a:ext>
            </a:extLst>
          </p:cNvPr>
          <p:cNvSpPr/>
          <p:nvPr/>
        </p:nvSpPr>
        <p:spPr>
          <a:xfrm>
            <a:off x="15027262" y="9484432"/>
            <a:ext cx="825191" cy="693285"/>
          </a:xfrm>
          <a:prstGeom prst="rect">
            <a:avLst/>
          </a:prstGeom>
          <a:solidFill>
            <a:srgbClr val="BCEAC8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2800" baseline="-25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28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2800" baseline="-25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endParaRPr lang="en-IN" sz="2800" baseline="-250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01" name="Rectangle 4100">
            <a:extLst>
              <a:ext uri="{FF2B5EF4-FFF2-40B4-BE49-F238E27FC236}">
                <a16:creationId xmlns:a16="http://schemas.microsoft.com/office/drawing/2014/main" id="{98C9707F-2DAE-5213-B374-66B92A87B9EE}"/>
              </a:ext>
            </a:extLst>
          </p:cNvPr>
          <p:cNvSpPr/>
          <p:nvPr/>
        </p:nvSpPr>
        <p:spPr>
          <a:xfrm>
            <a:off x="12589005" y="9488547"/>
            <a:ext cx="825191" cy="689170"/>
          </a:xfrm>
          <a:prstGeom prst="rect">
            <a:avLst/>
          </a:prstGeom>
          <a:solidFill>
            <a:schemeClr val="bg1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0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r>
              <a:rPr lang="en-US" sz="3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3000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endParaRPr lang="en-IN" sz="3000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02" name="Rectangle 4101">
            <a:extLst>
              <a:ext uri="{FF2B5EF4-FFF2-40B4-BE49-F238E27FC236}">
                <a16:creationId xmlns:a16="http://schemas.microsoft.com/office/drawing/2014/main" id="{686ADD3F-04D4-948F-256B-7F102E394E4A}"/>
              </a:ext>
            </a:extLst>
          </p:cNvPr>
          <p:cNvSpPr/>
          <p:nvPr/>
        </p:nvSpPr>
        <p:spPr>
          <a:xfrm>
            <a:off x="10459726" y="7421037"/>
            <a:ext cx="825191" cy="682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endParaRPr lang="en-IN" sz="3200" baseline="-25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03" name="Rectangle 4102">
            <a:extLst>
              <a:ext uri="{FF2B5EF4-FFF2-40B4-BE49-F238E27FC236}">
                <a16:creationId xmlns:a16="http://schemas.microsoft.com/office/drawing/2014/main" id="{BF9794A9-2558-748E-09A8-36025EAA0B72}"/>
              </a:ext>
            </a:extLst>
          </p:cNvPr>
          <p:cNvSpPr/>
          <p:nvPr/>
        </p:nvSpPr>
        <p:spPr>
          <a:xfrm>
            <a:off x="10459726" y="8110207"/>
            <a:ext cx="825191" cy="682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endParaRPr lang="en-IN" sz="3200" baseline="-25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04" name="Rectangle 4103">
            <a:extLst>
              <a:ext uri="{FF2B5EF4-FFF2-40B4-BE49-F238E27FC236}">
                <a16:creationId xmlns:a16="http://schemas.microsoft.com/office/drawing/2014/main" id="{325A13E9-D5FB-0C14-1F8E-36C6C6764D99}"/>
              </a:ext>
            </a:extLst>
          </p:cNvPr>
          <p:cNvSpPr/>
          <p:nvPr/>
        </p:nvSpPr>
        <p:spPr>
          <a:xfrm>
            <a:off x="10459726" y="8775697"/>
            <a:ext cx="825191" cy="682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3200" baseline="-25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8E17AEE2-258E-75EB-236C-6FAC76BC3538}"/>
              </a:ext>
            </a:extLst>
          </p:cNvPr>
          <p:cNvSpPr/>
          <p:nvPr/>
        </p:nvSpPr>
        <p:spPr>
          <a:xfrm>
            <a:off x="10459726" y="9441187"/>
            <a:ext cx="825191" cy="682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3200" baseline="-25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  <a:endParaRPr lang="en-IN" sz="3200" baseline="-25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378FC8B8-3F2E-FF76-7C50-6D44D97642C4}"/>
              </a:ext>
            </a:extLst>
          </p:cNvPr>
          <p:cNvCxnSpPr>
            <a:stCxn id="10" idx="0"/>
          </p:cNvCxnSpPr>
          <p:nvPr/>
        </p:nvCxnSpPr>
        <p:spPr>
          <a:xfrm>
            <a:off x="9034695" y="8499081"/>
            <a:ext cx="1425031" cy="13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8" name="TextBox 4107">
            <a:extLst>
              <a:ext uri="{FF2B5EF4-FFF2-40B4-BE49-F238E27FC236}">
                <a16:creationId xmlns:a16="http://schemas.microsoft.com/office/drawing/2014/main" id="{4D6297F0-A28E-98E8-9A6E-5360A0DDD638}"/>
              </a:ext>
            </a:extLst>
          </p:cNvPr>
          <p:cNvSpPr txBox="1"/>
          <p:nvPr/>
        </p:nvSpPr>
        <p:spPr>
          <a:xfrm>
            <a:off x="9765869" y="8643831"/>
            <a:ext cx="806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4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4110" name="Straight Connector 4109">
            <a:extLst>
              <a:ext uri="{FF2B5EF4-FFF2-40B4-BE49-F238E27FC236}">
                <a16:creationId xmlns:a16="http://schemas.microsoft.com/office/drawing/2014/main" id="{EF182FD4-4986-127D-9F10-AED178D687BB}"/>
              </a:ext>
            </a:extLst>
          </p:cNvPr>
          <p:cNvCxnSpPr/>
          <p:nvPr/>
        </p:nvCxnSpPr>
        <p:spPr>
          <a:xfrm>
            <a:off x="9747210" y="7085028"/>
            <a:ext cx="0" cy="2746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21F83445-89A3-60B6-A097-C4F8BB89F1C5}"/>
              </a:ext>
            </a:extLst>
          </p:cNvPr>
          <p:cNvCxnSpPr>
            <a:endCxn id="37" idx="1"/>
          </p:cNvCxnSpPr>
          <p:nvPr/>
        </p:nvCxnSpPr>
        <p:spPr>
          <a:xfrm>
            <a:off x="9747210" y="7085028"/>
            <a:ext cx="712516" cy="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3" name="Straight Arrow Connector 4112">
            <a:extLst>
              <a:ext uri="{FF2B5EF4-FFF2-40B4-BE49-F238E27FC236}">
                <a16:creationId xmlns:a16="http://schemas.microsoft.com/office/drawing/2014/main" id="{DD486F15-1490-B0B0-E083-022FF153C0B2}"/>
              </a:ext>
            </a:extLst>
          </p:cNvPr>
          <p:cNvCxnSpPr/>
          <p:nvPr/>
        </p:nvCxnSpPr>
        <p:spPr>
          <a:xfrm>
            <a:off x="9747210" y="7783381"/>
            <a:ext cx="712516" cy="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1C0933E8-38B7-CB44-1B63-D5C0E289ABCF}"/>
              </a:ext>
            </a:extLst>
          </p:cNvPr>
          <p:cNvCxnSpPr/>
          <p:nvPr/>
        </p:nvCxnSpPr>
        <p:spPr>
          <a:xfrm>
            <a:off x="9747210" y="9837597"/>
            <a:ext cx="712516" cy="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5" name="TextBox 4114">
            <a:extLst>
              <a:ext uri="{FF2B5EF4-FFF2-40B4-BE49-F238E27FC236}">
                <a16:creationId xmlns:a16="http://schemas.microsoft.com/office/drawing/2014/main" id="{C44B0816-ECB3-1CD0-7685-788F589DDE97}"/>
              </a:ext>
            </a:extLst>
          </p:cNvPr>
          <p:cNvSpPr txBox="1"/>
          <p:nvPr/>
        </p:nvSpPr>
        <p:spPr>
          <a:xfrm>
            <a:off x="14322162" y="4233075"/>
            <a:ext cx="806533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IN" sz="4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7D46894D-0C2A-3938-9695-5649B045A06A}"/>
              </a:ext>
            </a:extLst>
          </p:cNvPr>
          <p:cNvSpPr/>
          <p:nvPr/>
        </p:nvSpPr>
        <p:spPr>
          <a:xfrm>
            <a:off x="17156729" y="4583789"/>
            <a:ext cx="1368463" cy="56661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</a:t>
            </a: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X</a:t>
            </a: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</a:p>
          <a:p>
            <a:pPr algn="ctr"/>
            <a:endParaRPr lang="en-US" sz="28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</a:t>
            </a: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</a:t>
            </a: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</a:t>
            </a: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</a:t>
            </a: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</a:t>
            </a: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</a:t>
            </a:r>
          </a:p>
          <a:p>
            <a:pPr algn="ctr"/>
            <a:r>
              <a:rPr lang="en-US" sz="2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</a:t>
            </a:r>
          </a:p>
        </p:txBody>
      </p: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65545560-6ABD-A489-0B8E-662EF38B4332}"/>
              </a:ext>
            </a:extLst>
          </p:cNvPr>
          <p:cNvCxnSpPr>
            <a:stCxn id="20" idx="3"/>
          </p:cNvCxnSpPr>
          <p:nvPr/>
        </p:nvCxnSpPr>
        <p:spPr>
          <a:xfrm flipV="1">
            <a:off x="15852453" y="5343839"/>
            <a:ext cx="130427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E4CEBC60-E711-2EFE-B699-72929115D0D5}"/>
              </a:ext>
            </a:extLst>
          </p:cNvPr>
          <p:cNvCxnSpPr/>
          <p:nvPr/>
        </p:nvCxnSpPr>
        <p:spPr>
          <a:xfrm flipV="1">
            <a:off x="15841781" y="8383387"/>
            <a:ext cx="130427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9680095C-81C0-A576-7857-8961520CEE0E}"/>
              </a:ext>
            </a:extLst>
          </p:cNvPr>
          <p:cNvCxnSpPr/>
          <p:nvPr/>
        </p:nvCxnSpPr>
        <p:spPr>
          <a:xfrm flipV="1">
            <a:off x="18535864" y="7221652"/>
            <a:ext cx="130427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1" name="AutoShape 4">
            <a:extLst>
              <a:ext uri="{FF2B5EF4-FFF2-40B4-BE49-F238E27FC236}">
                <a16:creationId xmlns:a16="http://schemas.microsoft.com/office/drawing/2014/main" id="{DE2AD7FC-F21D-A1FA-57DF-77B41D4B99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63346" y="70214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23" name="Picture 4122">
            <a:extLst>
              <a:ext uri="{FF2B5EF4-FFF2-40B4-BE49-F238E27FC236}">
                <a16:creationId xmlns:a16="http://schemas.microsoft.com/office/drawing/2014/main" id="{858EE225-E846-DC9B-1AEA-C0D50906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20" y="7040174"/>
            <a:ext cx="3210373" cy="2686425"/>
          </a:xfrm>
          <a:prstGeom prst="rect">
            <a:avLst/>
          </a:prstGeom>
        </p:spPr>
      </p:pic>
      <p:sp>
        <p:nvSpPr>
          <p:cNvPr id="4124" name="TextBox 4123">
            <a:extLst>
              <a:ext uri="{FF2B5EF4-FFF2-40B4-BE49-F238E27FC236}">
                <a16:creationId xmlns:a16="http://schemas.microsoft.com/office/drawing/2014/main" id="{C670B4DF-0FB6-D734-0F13-8FFC0E0B74B9}"/>
              </a:ext>
            </a:extLst>
          </p:cNvPr>
          <p:cNvSpPr txBox="1"/>
          <p:nvPr/>
        </p:nvSpPr>
        <p:spPr>
          <a:xfrm>
            <a:off x="20027590" y="6858000"/>
            <a:ext cx="226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“Rose”</a:t>
            </a:r>
            <a:endParaRPr lang="en-IN" sz="4800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25" name="TextBox 4124">
            <a:extLst>
              <a:ext uri="{FF2B5EF4-FFF2-40B4-BE49-F238E27FC236}">
                <a16:creationId xmlns:a16="http://schemas.microsoft.com/office/drawing/2014/main" id="{E6144910-FBB0-F615-EF52-896B7C75972B}"/>
              </a:ext>
            </a:extLst>
          </p:cNvPr>
          <p:cNvSpPr txBox="1"/>
          <p:nvPr/>
        </p:nvSpPr>
        <p:spPr>
          <a:xfrm>
            <a:off x="2872757" y="2412871"/>
            <a:ext cx="2678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BBC0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</a:t>
            </a:r>
            <a:endParaRPr lang="en-IN" sz="3200" dirty="0">
              <a:solidFill>
                <a:srgbClr val="FBBC0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126" name="TextBox 4125">
            <a:extLst>
              <a:ext uri="{FF2B5EF4-FFF2-40B4-BE49-F238E27FC236}">
                <a16:creationId xmlns:a16="http://schemas.microsoft.com/office/drawing/2014/main" id="{2FFCA336-A3EF-13FC-DA6C-1388C44336A9}"/>
              </a:ext>
            </a:extLst>
          </p:cNvPr>
          <p:cNvSpPr txBox="1"/>
          <p:nvPr/>
        </p:nvSpPr>
        <p:spPr>
          <a:xfrm>
            <a:off x="2872757" y="9858248"/>
            <a:ext cx="2678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 Image</a:t>
            </a:r>
            <a:endParaRPr lang="en-IN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3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11723" y="6858000"/>
            <a:ext cx="12287100" cy="112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PaliGemma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271686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1313</Words>
  <Application>Microsoft Office PowerPoint</Application>
  <PresentationFormat>Custom</PresentationFormat>
  <Paragraphs>299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Arial</vt:lpstr>
      <vt:lpstr>Google Sans</vt:lpstr>
      <vt:lpstr>Google Sans Text</vt:lpstr>
      <vt:lpstr>Experts Master</vt:lpstr>
      <vt:lpstr>Vision Language Models &amp; PaliGemma</vt:lpstr>
      <vt:lpstr>$whoami</vt:lpstr>
      <vt:lpstr>Content</vt:lpstr>
      <vt:lpstr>Vision Language Models</vt:lpstr>
      <vt:lpstr>Vision Language Models</vt:lpstr>
      <vt:lpstr>Vision Language Models</vt:lpstr>
      <vt:lpstr>Architecture of VLMs</vt:lpstr>
      <vt:lpstr>Example</vt:lpstr>
      <vt:lpstr>PaliGemma</vt:lpstr>
      <vt:lpstr>PaliGemma</vt:lpstr>
      <vt:lpstr>PaliGemma</vt:lpstr>
      <vt:lpstr>When do we need to fine-tune?</vt:lpstr>
      <vt:lpstr>When do we need to fine-tune?</vt:lpstr>
      <vt:lpstr>Examples of PaliGemma  * All the images/videos used are real, and tested without editing. *</vt:lpstr>
      <vt:lpstr>Visual Question &amp; Answering</vt:lpstr>
      <vt:lpstr>Zero-shot Object Detection</vt:lpstr>
      <vt:lpstr>Instance Segmentation</vt:lpstr>
      <vt:lpstr>How does it work?</vt:lpstr>
      <vt:lpstr>&lt;PaliGemma&gt;</vt:lpstr>
      <vt:lpstr>PowerPoint Presentation</vt:lpstr>
      <vt:lpstr>PowerPoint Presentation</vt:lpstr>
      <vt:lpstr>Activity</vt:lpstr>
      <vt:lpstr>Activity</vt:lpstr>
      <vt:lpstr>Imagen 3 &amp; Veo</vt:lpstr>
      <vt:lpstr>Imagen 3</vt:lpstr>
      <vt:lpstr>Veo</vt:lpstr>
      <vt:lpstr>Resources</vt:lpstr>
      <vt:lpstr>Resources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&amp; ML using Google BigQuery</dc:title>
  <dc:creator>Nitin Tiwari</dc:creator>
  <cp:lastModifiedBy>Nitin Tiwari</cp:lastModifiedBy>
  <cp:revision>717</cp:revision>
  <dcterms:modified xsi:type="dcterms:W3CDTF">2024-06-26T15:20:58Z</dcterms:modified>
</cp:coreProperties>
</file>